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45" r:id="rId4"/>
    <p:sldId id="259" r:id="rId6"/>
    <p:sldId id="277" r:id="rId7"/>
    <p:sldId id="432" r:id="rId8"/>
    <p:sldId id="434" r:id="rId9"/>
    <p:sldId id="433" r:id="rId10"/>
    <p:sldId id="422" r:id="rId11"/>
    <p:sldId id="446" r:id="rId12"/>
    <p:sldId id="447" r:id="rId13"/>
    <p:sldId id="448" r:id="rId14"/>
    <p:sldId id="449" r:id="rId15"/>
    <p:sldId id="423" r:id="rId16"/>
    <p:sldId id="450" r:id="rId17"/>
    <p:sldId id="454" r:id="rId18"/>
    <p:sldId id="459" r:id="rId19"/>
    <p:sldId id="455" r:id="rId20"/>
    <p:sldId id="456" r:id="rId21"/>
    <p:sldId id="458" r:id="rId22"/>
    <p:sldId id="460" r:id="rId23"/>
    <p:sldId id="461" r:id="rId24"/>
    <p:sldId id="464" r:id="rId25"/>
    <p:sldId id="33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6295B7"/>
    <a:srgbClr val="005696"/>
    <a:srgbClr val="007DDA"/>
    <a:srgbClr val="005DA2"/>
    <a:srgbClr val="0078D2"/>
    <a:srgbClr val="003760"/>
    <a:srgbClr val="0069B8"/>
    <a:srgbClr val="004376"/>
    <a:srgbClr val="6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5" autoAdjust="0"/>
    <p:restoredTop sz="94414" autoAdjust="0"/>
  </p:normalViewPr>
  <p:slideViewPr>
    <p:cSldViewPr snapToGrid="0">
      <p:cViewPr varScale="1">
        <p:scale>
          <a:sx n="106" d="100"/>
          <a:sy n="106" d="100"/>
        </p:scale>
        <p:origin x="168" y="84"/>
      </p:cViewPr>
      <p:guideLst>
        <p:guide pos="418"/>
        <p:guide orient="horz" pos="316"/>
        <p:guide orient="horz" pos="3814"/>
        <p:guide orient="horz" pos="1996"/>
        <p:guide pos="5466"/>
        <p:guide pos="2835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AA2AD-6352-4581-9806-612D214B2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831B-8E04-41E3-B5A8-D62412D64D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5A2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C0072-DF53-4E6F-995A-C346827FC4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F0199-151D-428B-8932-CF557838D6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hyperlink" Target="http://gongdapaopao.yanj.c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hyperlink" Target="http://gongdapaopao.yanj.c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MyPC\Desktop\timg.pngtimg">
            <a:hlinkClick r:id="rId1"/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175" y="0"/>
            <a:ext cx="9126220" cy="4210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649605" y="5199380"/>
            <a:ext cx="10535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自然影像语义分割数据集调研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6550" y="6080809"/>
            <a:ext cx="8648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总结人：陶玉龙     总结时间：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2019/08/02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66762" y="59322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623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85" y="3326130"/>
            <a:ext cx="1817370" cy="1817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>
            <a:hlinkClick r:id="rId1"/>
          </p:cNvPr>
          <p:cNvSpPr/>
          <p:nvPr/>
        </p:nvSpPr>
        <p:spPr>
          <a:xfrm>
            <a:off x="8255" y="0"/>
            <a:ext cx="912622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 bldLvl="0" animBg="1"/>
      <p:bldP spid="22" grpId="0" animBg="1"/>
      <p:bldP spid="2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780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74295" y="1094105"/>
          <a:ext cx="8903335" cy="494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60"/>
                <a:gridCol w="1512570"/>
                <a:gridCol w="1361440"/>
                <a:gridCol w="1458595"/>
                <a:gridCol w="23253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文件夹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</a:t>
                      </a:r>
                      <a:r>
                        <a:rPr lang="zh-CN" altLang="en-US"/>
                        <a:t>数量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分辨率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</a:t>
                      </a: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4464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Annotations</a:t>
                      </a:r>
                      <a:r>
                        <a:rPr sz="1800">
                          <a:sym typeface="+mn-ea"/>
                        </a:rPr>
                        <a:t>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--*.xml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17,125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/>
                        <a:t>        </a:t>
                      </a:r>
                      <a:r>
                        <a:rPr lang="zh-CN" altLang="en-US"/>
                        <a:t>包含标注信息</a:t>
                      </a:r>
                      <a:endParaRPr lang="zh-CN" altLang="en-US"/>
                    </a:p>
                  </a:txBody>
                  <a:tcPr/>
                </a:tc>
              </a:tr>
              <a:tr h="0">
                <a:tc rowSpan="8">
                  <a:txBody>
                    <a:bodyPr/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 </a:t>
                      </a:r>
                      <a:r>
                        <a:rPr lang="en-US" sz="1800">
                          <a:sym typeface="+mn-ea"/>
                        </a:rPr>
                        <a:t>ImageSets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Action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zh-CN" altLang="en-US"/>
                        <a:t>用于姿态分类任务</a:t>
                      </a:r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Layout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  </a:t>
                      </a:r>
                      <a:r>
                        <a:rPr lang="zh-CN" altLang="en-US" sz="1800">
                          <a:sym typeface="+mn-ea"/>
                        </a:rPr>
                        <a:t>用于人体部位定位</a:t>
                      </a:r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    </a:t>
                      </a:r>
                      <a:r>
                        <a:rPr lang="zh-CN" altLang="en-US" sz="1800">
                          <a:sym typeface="+mn-ea"/>
                        </a:rPr>
                        <a:t>与分割任务无关</a:t>
                      </a:r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cPr/>
                </a:tc>
                <a:tc rowSpan="5"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Segmentation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--train.txt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(1464 lines)</a:t>
                      </a: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/>
                        <a:t>训练集</a:t>
                      </a:r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cPr/>
                </a:tc>
                <a:tc vMerge="1">
                  <a:tcPr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--trainval.txt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(2913 lines)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</a:tr>
              <a:tr h="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        </a:t>
                      </a:r>
                      <a:r>
                        <a:rPr lang="zh-CN" altLang="en-US"/>
                        <a:t>训练验证集</a:t>
                      </a:r>
                      <a:endParaRPr lang="zh-CN" altLang="en-US"/>
                    </a:p>
                  </a:txBody>
                  <a:tcPr/>
                </a:tc>
              </a:tr>
              <a:tr h="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--val.txt (1449 lines)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             </a:t>
                      </a:r>
                      <a:r>
                        <a:rPr lang="zh-CN" altLang="en-US"/>
                        <a:t>验证集</a:t>
                      </a:r>
                      <a:endParaRPr lang="zh-CN" altLang="en-US"/>
                    </a:p>
                  </a:txBody>
                  <a:tcPr/>
                </a:tc>
              </a:tr>
              <a:tr h="127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JEPGImages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|--*.jpg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17125</a:t>
                      </a:r>
                      <a:endParaRPr lang="en-US" altLang="zh-CN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     500*333-500*375</a:t>
                      </a:r>
                      <a:r>
                        <a:rPr lang="zh-CN" altLang="en-US"/>
                        <a:t>不等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           </a:t>
                      </a:r>
                      <a:r>
                        <a:rPr lang="zh-CN" altLang="en-US"/>
                        <a:t>存储图片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SegmentationClass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|--*.jpg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2913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zh-CN" altLang="en-US"/>
                        <a:t>用于语义分割的</a:t>
                      </a:r>
                      <a:r>
                        <a:rPr lang="en-US" altLang="zh-CN"/>
                        <a:t>label</a:t>
                      </a:r>
                      <a:endParaRPr lang="en-US" altLang="zh-CN"/>
                    </a:p>
                  </a:txBody>
                  <a:tcPr/>
                </a:tc>
              </a:tr>
              <a:tr h="127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segmentationObjects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|--*.jpg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2913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用于语义物体分类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3161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文件介绍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831850"/>
            <a:ext cx="8157210" cy="4709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9555" y="5342255"/>
            <a:ext cx="87407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/>
              <a:t>Object segmentation</a:t>
            </a:r>
            <a:r>
              <a:rPr lang="zh-CN" altLang="en-US" sz="2000" b="1"/>
              <a:t>:</a:t>
            </a:r>
            <a:r>
              <a:rPr lang="zh-CN" altLang="en-US" sz="2000"/>
              <a:t> 只是把物体按照轮廓分开，颜色是随机填充；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 b="1">
                <a:sym typeface="+mn-ea"/>
              </a:rPr>
              <a:t>Class segmentation</a:t>
            </a:r>
            <a:r>
              <a:rPr lang="zh-CN" altLang="en-US" sz="2000" b="1"/>
              <a:t>:</a:t>
            </a:r>
            <a:r>
              <a:rPr lang="zh-CN" altLang="en-US" sz="2000"/>
              <a:t>  用于语义分割任务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301625" y="1150620"/>
          <a:ext cx="803592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1411605"/>
                <a:gridCol w="53447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论文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</a:t>
                      </a:r>
                      <a:r>
                        <a:rPr lang="zh-CN"/>
                        <a:t>预训练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zh-CN" altLang="en-US"/>
                        <a:t>其他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PSPNet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MS-COCO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数据增强【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】</a:t>
                      </a:r>
                      <a:r>
                        <a:rPr lang="zh-CN" altLang="en-US"/>
                        <a:t>10,582</a:t>
                      </a:r>
                      <a:r>
                        <a:rPr lang="en-US" altLang="zh-CN"/>
                        <a:t>train</a:t>
                      </a:r>
                      <a:r>
                        <a:rPr lang="zh-CN" altLang="en-US"/>
                        <a:t>, 1,449</a:t>
                      </a:r>
                      <a:r>
                        <a:rPr lang="en-US" altLang="zh-CN"/>
                        <a:t>val</a:t>
                      </a:r>
                      <a:r>
                        <a:rPr lang="zh-CN" altLang="en-US"/>
                        <a:t> and 1,456 </a:t>
                      </a:r>
                      <a:r>
                        <a:rPr lang="en-US" altLang="zh-CN"/>
                        <a:t>test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PANet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zh-CN" altLang="en-US"/>
                        <a:t>768×768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多尺度输入（0.5,0.75,1.0,1.25,1.5,1.75）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用PASCAL VOC 2012 trainval微调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RefineNet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与【</a:t>
                      </a:r>
                      <a:r>
                        <a:rPr lang="en-US" altLang="zh-CN"/>
                        <a:t>2</a:t>
                      </a:r>
                      <a:r>
                        <a:rPr lang="zh-CN" altLang="en-US"/>
                        <a:t>】等论文相同，利用【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】数据增强</a:t>
                      </a:r>
                      <a:endParaRPr 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Deeplab v3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769</a:t>
                      </a: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769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t>数据增强【1】</a:t>
                      </a:r>
                      <a:r>
                        <a:rPr lang="zh-CN" altLang="en-US" sz="1800">
                          <a:sym typeface="+mn-ea"/>
                        </a:rPr>
                        <a:t>10,5</a:t>
                      </a:r>
                      <a:r>
                        <a:rPr lang="en-US" altLang="zh-CN" sz="1800">
                          <a:sym typeface="+mn-ea"/>
                        </a:rPr>
                        <a:t>9</a:t>
                      </a:r>
                      <a:r>
                        <a:rPr lang="zh-CN" altLang="en-US" sz="1800">
                          <a:sym typeface="+mn-ea"/>
                        </a:rPr>
                        <a:t>2</a:t>
                      </a:r>
                      <a:r>
                        <a:rPr lang="en-US" altLang="zh-CN" sz="1800">
                          <a:sym typeface="+mn-ea"/>
                        </a:rPr>
                        <a:t>train</a:t>
                      </a:r>
                      <a:r>
                        <a:rPr lang="zh-CN" altLang="en-US" sz="1800">
                          <a:sym typeface="+mn-ea"/>
                        </a:rPr>
                        <a:t>, 1,449</a:t>
                      </a:r>
                      <a:r>
                        <a:rPr lang="en-US" altLang="zh-CN" sz="1800">
                          <a:sym typeface="+mn-ea"/>
                        </a:rPr>
                        <a:t>val</a:t>
                      </a:r>
                      <a:r>
                        <a:rPr lang="zh-CN" altLang="en-US" sz="1800">
                          <a:sym typeface="+mn-ea"/>
                        </a:rPr>
                        <a:t> and 1,456 </a:t>
                      </a:r>
                      <a:r>
                        <a:rPr lang="en-US" altLang="zh-CN" sz="1800">
                          <a:sym typeface="+mn-ea"/>
                        </a:rPr>
                        <a:t>test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3045" y="3288030"/>
            <a:ext cx="867727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】B. Hariharan, P. Arbelaez, L. D. Bourdev, S. Maji, and J. Ma- lik. Semantic contours from inverse detectors. In ICCV, 2011. 7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【</a:t>
            </a:r>
            <a:r>
              <a:rPr lang="en-US" altLang="zh-CN"/>
              <a:t>2</a:t>
            </a:r>
            <a:r>
              <a:rPr lang="zh-CN" altLang="en-US"/>
              <a:t>】S. Zheng, S. Jayasumana, B. Romera-Paredes, V. Vineet, Z. Su, D. Du, C. Huang, and P. Torr. Conditional random fields as recurrent neural networks. In ICCV, 2015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.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8925" y="5325745"/>
            <a:ext cx="8427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【</a:t>
            </a:r>
            <a:r>
              <a:rPr lang="en-US" altLang="zh-CN" b="1"/>
              <a:t>1</a:t>
            </a:r>
            <a:r>
              <a:rPr lang="zh-CN" altLang="en-US" b="1"/>
              <a:t>】中利用边界进行数据增强，提出的数据集即</a:t>
            </a:r>
            <a:r>
              <a:rPr lang="en-US" altLang="zh-CN" b="1"/>
              <a:t>SBD,</a:t>
            </a:r>
            <a:r>
              <a:rPr lang="zh-CN" altLang="en-US" b="1"/>
              <a:t>在下一个章节中详细介绍</a:t>
            </a:r>
            <a:endParaRPr lang="zh-CN" altLang="en-US" b="1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772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3250" y="4978400"/>
            <a:ext cx="6540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benchmark_RELEASE（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SBD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1" y="1891470"/>
            <a:ext cx="377189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lang="en-US" altLang="zh-CN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THREE</a:t>
            </a:r>
            <a:endParaRPr lang="en-US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2686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08585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460" y="769620"/>
            <a:ext cx="53657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https://www.cityscapes-dataset.com/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395" y="1209040"/>
            <a:ext cx="8704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论文名称：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Semantic contours from inverse detectors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5095" y="162750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目标类别：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一类背景）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5095" y="210121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说明：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这是一个增强数据集，数据集中只包含边缘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865" y="2716530"/>
            <a:ext cx="4762500" cy="35718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780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54940" y="977900"/>
          <a:ext cx="8903335" cy="494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60"/>
                <a:gridCol w="1512570"/>
                <a:gridCol w="1361440"/>
                <a:gridCol w="1458595"/>
                <a:gridCol w="23253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</a:t>
                      </a:r>
                      <a:r>
                        <a:rPr lang="zh-CN" altLang="en-US"/>
                        <a:t>文件夹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</a:t>
                      </a:r>
                      <a:r>
                        <a:rPr lang="zh-CN" altLang="en-US"/>
                        <a:t>格式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数量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</a:t>
                      </a:r>
                      <a:r>
                        <a:rPr lang="zh-CN" altLang="en-US"/>
                        <a:t>分辨率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</a:t>
                      </a: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777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cls</a:t>
                      </a:r>
                      <a:r>
                        <a:rPr sz="1800">
                          <a:sym typeface="+mn-ea"/>
                        </a:rPr>
                        <a:t>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--*.xml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11355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lnSpc>
                          <a:spcPct val="125000"/>
                        </a:lnSpc>
                        <a:buNone/>
                      </a:pPr>
                      <a:r>
                        <a:rPr lang="zh-CN" altLang="en-US"/>
                        <a:t>图像分类分割.mat标注信息</a:t>
                      </a:r>
                      <a:endParaRPr lang="zh-CN" altLang="en-US"/>
                    </a:p>
                  </a:txBody>
                  <a:tcPr/>
                </a:tc>
              </a:tr>
              <a:tr h="127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img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|--*.jpg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11355</a:t>
                      </a: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480*272-448*336</a:t>
                      </a:r>
                      <a:r>
                        <a:rPr lang="zh-CN" altLang="en-US"/>
                        <a:t>不等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t>分割图像(原始图像)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inst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|--*.jpg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11355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t>图像物体分割.mat标注信息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93040" y="3578225"/>
            <a:ext cx="85229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/>
              <a:t>说明：</a:t>
            </a:r>
            <a:r>
              <a:rPr lang="zh-CN" altLang="en-US"/>
              <a:t>VOC2012 val.(sbd中训练集和验证集的划分方式与PASCAL中的不同,所以sbd中的train samples 可能包含了PASCAL中的val)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772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43050" y="4978400"/>
            <a:ext cx="6540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PASCAL Context</a:t>
            </a:r>
            <a:endParaRPr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1" y="1891470"/>
            <a:ext cx="377189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lang="en-US" altLang="zh-CN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Four</a:t>
            </a:r>
            <a:endParaRPr lang="en-US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2686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08585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860" y="769620"/>
            <a:ext cx="74631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http://www.stat.ucla.edu/~ccvl/datasets/pascal-context/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95" y="1170940"/>
            <a:ext cx="100679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论文名称：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 Role of Context for Object Detection and Semantic Segmentation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in the Wild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495" y="205930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目标类别：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类（一类背景）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3080385"/>
            <a:ext cx="4216400" cy="3253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780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433705" y="983615"/>
          <a:ext cx="7995920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355"/>
                <a:gridCol w="1503045"/>
                <a:gridCol w="2328545"/>
                <a:gridCol w="27209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</a:t>
                      </a:r>
                      <a:r>
                        <a:rPr lang="zh-CN" altLang="en-US"/>
                        <a:t>文件夹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</a:t>
                      </a:r>
                      <a:r>
                        <a:rPr lang="zh-CN" altLang="en-US"/>
                        <a:t>数量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</a:t>
                      </a:r>
                      <a:r>
                        <a:rPr lang="zh-CN" altLang="en-US"/>
                        <a:t>分辨率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</a:t>
                      </a: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train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4, 998</a:t>
                      </a: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500*333-500*375</a:t>
                      </a:r>
                      <a:r>
                        <a:rPr lang="zh-CN" altLang="en-US" sz="1800">
                          <a:sym typeface="+mn-ea"/>
                        </a:rPr>
                        <a:t>不等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p>
                      <a:pPr fontAlgn="auto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对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VOC2012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中的图片进行标注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5067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test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5, 105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3405505"/>
            <a:ext cx="4473575" cy="2228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05" y="3407410"/>
            <a:ext cx="4474210" cy="2237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7925" y="562483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fine annotations</a:t>
            </a:r>
            <a:endParaRPr lang="zh-CN" altLang="en-US" sz="2000" b="1"/>
          </a:p>
        </p:txBody>
      </p:sp>
      <p:sp>
        <p:nvSpPr>
          <p:cNvPr id="10" name="文本框 9"/>
          <p:cNvSpPr txBox="1"/>
          <p:nvPr/>
        </p:nvSpPr>
        <p:spPr>
          <a:xfrm>
            <a:off x="5784850" y="5586730"/>
            <a:ext cx="22479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sz="2000" b="1">
                <a:solidFill>
                  <a:schemeClr val="tx1"/>
                </a:solidFill>
                <a:sym typeface="+mn-ea"/>
              </a:rPr>
              <a:t> coarse annotations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93725" y="1150620"/>
          <a:ext cx="79565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1527175"/>
                <a:gridCol w="1362075"/>
                <a:gridCol w="37877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论文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en-US"/>
                        <a:t>resized scale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训练类别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zh-CN" altLang="en-US"/>
                        <a:t>其他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HRNet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480×480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60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多尺度测试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DANet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zh-CN" altLang="en-US"/>
                        <a:t>           </a:t>
                      </a:r>
                      <a:r>
                        <a:rPr lang="en-US" altLang="zh-CN"/>
                        <a:t>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60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源码中未给出该数据集的超参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RefineNet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60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CENet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60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\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4634832" y="3798556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 sz="1100" b="1" dirty="0"/>
          </a:p>
        </p:txBody>
      </p:sp>
      <p:sp>
        <p:nvSpPr>
          <p:cNvPr id="23" name="矩形 22"/>
          <p:cNvSpPr/>
          <p:nvPr/>
        </p:nvSpPr>
        <p:spPr>
          <a:xfrm rot="1151270">
            <a:off x="5204681" y="3396075"/>
            <a:ext cx="1335586" cy="47230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 rot="1151270">
            <a:off x="5238091" y="2777894"/>
            <a:ext cx="1335586" cy="47230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 rot="1151270">
            <a:off x="5271501" y="2187025"/>
            <a:ext cx="1335586" cy="472307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 rot="1151270">
            <a:off x="909403" y="1820004"/>
            <a:ext cx="7153995" cy="5482180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五边形 1"/>
          <p:cNvSpPr/>
          <p:nvPr/>
        </p:nvSpPr>
        <p:spPr>
          <a:xfrm>
            <a:off x="0" y="635"/>
            <a:ext cx="4500880" cy="6849745"/>
          </a:xfrm>
          <a:prstGeom prst="homePlate">
            <a:avLst>
              <a:gd name="adj" fmla="val 500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7574" y="3266982"/>
            <a:ext cx="3132349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CONTENTS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7575" y="2618911"/>
            <a:ext cx="2268252" cy="836295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634832" y="1960729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4634832" y="2574911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/>
          </a:p>
        </p:txBody>
      </p:sp>
      <p:sp>
        <p:nvSpPr>
          <p:cNvPr id="40" name="圆角矩形 39"/>
          <p:cNvSpPr/>
          <p:nvPr/>
        </p:nvSpPr>
        <p:spPr>
          <a:xfrm>
            <a:off x="4634832" y="3189092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7" name="椭圆 80"/>
          <p:cNvSpPr/>
          <p:nvPr/>
        </p:nvSpPr>
        <p:spPr bwMode="auto">
          <a:xfrm>
            <a:off x="4619372" y="1923048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80"/>
          <p:cNvSpPr/>
          <p:nvPr/>
        </p:nvSpPr>
        <p:spPr bwMode="auto">
          <a:xfrm>
            <a:off x="4619372" y="2540608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80"/>
          <p:cNvSpPr/>
          <p:nvPr/>
        </p:nvSpPr>
        <p:spPr bwMode="auto">
          <a:xfrm>
            <a:off x="4619372" y="315479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39"/>
          <p:cNvSpPr>
            <a:spLocks noChangeArrowheads="1"/>
          </p:cNvSpPr>
          <p:nvPr/>
        </p:nvSpPr>
        <p:spPr bwMode="auto">
          <a:xfrm>
            <a:off x="5769144" y="1931108"/>
            <a:ext cx="2594644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CityScapes】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0" name="矩形 39"/>
          <p:cNvSpPr>
            <a:spLocks noChangeArrowheads="1"/>
          </p:cNvSpPr>
          <p:nvPr/>
        </p:nvSpPr>
        <p:spPr bwMode="auto">
          <a:xfrm>
            <a:off x="5768975" y="2553970"/>
            <a:ext cx="3224530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PASCAL VOC2012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1" name="矩形 39"/>
          <p:cNvSpPr>
            <a:spLocks noChangeArrowheads="1"/>
          </p:cNvSpPr>
          <p:nvPr/>
        </p:nvSpPr>
        <p:spPr bwMode="auto">
          <a:xfrm>
            <a:off x="5768975" y="3169285"/>
            <a:ext cx="3223895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benchmark_RELEASE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椭圆 80"/>
          <p:cNvSpPr/>
          <p:nvPr/>
        </p:nvSpPr>
        <p:spPr bwMode="auto">
          <a:xfrm>
            <a:off x="4644772" y="376439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39"/>
          <p:cNvSpPr>
            <a:spLocks noChangeArrowheads="1"/>
          </p:cNvSpPr>
          <p:nvPr/>
        </p:nvSpPr>
        <p:spPr bwMode="auto">
          <a:xfrm>
            <a:off x="5795010" y="3763645"/>
            <a:ext cx="3223895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PASCAL Context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47532" y="4357492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椭圆 80"/>
          <p:cNvSpPr/>
          <p:nvPr/>
        </p:nvSpPr>
        <p:spPr bwMode="auto">
          <a:xfrm>
            <a:off x="4644772" y="434859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1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39"/>
          <p:cNvSpPr>
            <a:spLocks noChangeArrowheads="1"/>
          </p:cNvSpPr>
          <p:nvPr/>
        </p:nvSpPr>
        <p:spPr bwMode="auto">
          <a:xfrm>
            <a:off x="5795010" y="4347845"/>
            <a:ext cx="3223895" cy="48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565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【 Camvid】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2" grpId="0" bldLvl="0" animBg="1"/>
      <p:bldP spid="18" grpId="0" bldLvl="0" animBg="1"/>
      <p:bldP spid="17" grpId="0" bldLvl="0" animBg="1"/>
      <p:bldP spid="36" grpId="0" bldLvl="0" animBg="1"/>
      <p:bldP spid="37" grpId="0" bldLvl="0" animBg="1"/>
      <p:bldP spid="40" grpId="0" bldLvl="0" animBg="1"/>
      <p:bldP spid="47" grpId="0" bldLvl="0" animBg="1"/>
      <p:bldP spid="52" grpId="0" bldLvl="0" animBg="1"/>
      <p:bldP spid="54" grpId="0" bldLvl="0" animBg="1"/>
      <p:bldP spid="58" grpId="0"/>
      <p:bldP spid="60" grpId="0"/>
      <p:bldP spid="61" grpId="0"/>
      <p:bldP spid="5" grpId="0" bldLvl="0" animBg="1"/>
      <p:bldP spid="6" grpId="0"/>
      <p:bldP spid="7" grpId="0" bldLvl="0" animBg="1"/>
      <p:bldP spid="8" grpId="0" bldLvl="0" animBg="1"/>
      <p:bldP spid="9" grpId="0"/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772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47850" y="4978520"/>
            <a:ext cx="544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CamVid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1" y="1891470"/>
            <a:ext cx="377189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lang="en-US" altLang="zh-CN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Five</a:t>
            </a:r>
            <a:endParaRPr lang="zh-CN" altLang="en-US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2686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08585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460" y="769620"/>
            <a:ext cx="80600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http://mi.eng.cam.ac.uk/research/projects/VideoRec/CamVid/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395" y="1082040"/>
            <a:ext cx="87045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论文名称：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Semantic Object Classes in Video: A High-Definition Ground Truth Database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2395" y="194881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目标类别：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5095" y="237553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基本任务：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语义分割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3649345"/>
            <a:ext cx="9145905" cy="2069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795" y="2743835"/>
            <a:ext cx="86918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数据量：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训练集（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367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），验证集：（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）测试集（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233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分辨率：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960x720px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93725" y="1150620"/>
          <a:ext cx="770509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6425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论文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zh-CN" altLang="en-US"/>
                        <a:t>其他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SegNet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用median frequency balancing【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】解决类内不平衡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下采样至480×360再进行训练</a:t>
                      </a:r>
                      <a:endParaRPr lang="zh-CN" altLang="en-US"/>
                    </a:p>
                  </a:txBody>
                  <a:tcPr/>
                </a:tc>
              </a:tr>
              <a:tr h="331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BiSeNet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随机缩放self.scale = [0.5, 1, 1.25, 1.5, 1.75, 2]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DFANet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直接用960x720px大小进行训练和测试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ICNet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未在源码中找到该数据集的超参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27355" y="4258945"/>
            <a:ext cx="82905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【</a:t>
            </a:r>
            <a:r>
              <a:rPr lang="en-US" altLang="zh-CN"/>
              <a:t>1</a:t>
            </a:r>
            <a:r>
              <a:rPr lang="zh-CN" altLang="en-US"/>
              <a:t>】D. Eigen and R. Fergus, “Predicting depth, surface normals and semantic</a:t>
            </a:r>
            <a:endParaRPr lang="zh-CN" altLang="en-US"/>
          </a:p>
          <a:p>
            <a:r>
              <a:rPr lang="zh-CN" altLang="en-US"/>
              <a:t>labels with a common multi-scale convolutional architecture,” in ICCV,</a:t>
            </a:r>
            <a:endParaRPr lang="zh-CN" altLang="en-US"/>
          </a:p>
          <a:p>
            <a:r>
              <a:rPr lang="zh-CN" altLang="en-US"/>
              <a:t>pp. 2650–2658, 2015.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MyPC\Desktop\timg.pngtimg">
            <a:hlinkClick r:id="rId1"/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3175" y="0"/>
            <a:ext cx="9126220" cy="4210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543560" y="5199380"/>
            <a:ext cx="10535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6550" y="6080809"/>
            <a:ext cx="8648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总结人：陶玉龙     总结时间：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2019/08/02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66762" y="5932205"/>
            <a:ext cx="7610475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3623934" y="3247368"/>
            <a:ext cx="1896132" cy="18961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85" y="3310890"/>
            <a:ext cx="1817370" cy="18173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>
            <a:hlinkClick r:id="rId1"/>
          </p:cNvPr>
          <p:cNvSpPr/>
          <p:nvPr/>
        </p:nvSpPr>
        <p:spPr>
          <a:xfrm>
            <a:off x="8255" y="0"/>
            <a:ext cx="9126220" cy="42100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 bldLvl="0" animBg="1"/>
      <p:bldP spid="22" grpId="0" bldLvl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772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47850" y="4978520"/>
            <a:ext cx="544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Cityscapes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1" y="1891470"/>
            <a:ext cx="377189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lang="en-US" altLang="zh-CN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</a:t>
            </a:r>
            <a:endParaRPr lang="zh-CN" altLang="en-US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2686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08585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460" y="769620"/>
            <a:ext cx="53657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https://www.cityscapes-dataset.com/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395" y="1209040"/>
            <a:ext cx="8704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论文名称：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 Cityscapes Dataset for Semantic Urban Scene Understanding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5095" y="162750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目标类别：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60" y="2538730"/>
            <a:ext cx="7918450" cy="38106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095" y="210121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基本任务：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语义分割，实例分割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780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数据集介绍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433705" y="780415"/>
          <a:ext cx="8079740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925"/>
                <a:gridCol w="1062355"/>
                <a:gridCol w="1476504"/>
                <a:gridCol w="1344295"/>
                <a:gridCol w="2002661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</a:t>
                      </a:r>
                      <a:r>
                        <a:rPr lang="zh-CN" altLang="en-US"/>
                        <a:t>文件夹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</a:t>
                      </a:r>
                      <a:r>
                        <a:rPr lang="zh-CN" altLang="en-US"/>
                        <a:t>数量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</a:t>
                      </a:r>
                      <a:r>
                        <a:rPr lang="zh-CN" altLang="en-US"/>
                        <a:t>分辨率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</a:t>
                      </a:r>
                      <a:r>
                        <a:rPr lang="zh-CN" altLang="en-US"/>
                        <a:t>备注</a:t>
                      </a:r>
                      <a:endParaRPr lang="zh-CN" altLang="en-US"/>
                    </a:p>
                  </a:txBody>
                  <a:tcPr/>
                </a:tc>
              </a:tr>
              <a:tr h="511175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   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  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  fine </a:t>
                      </a:r>
                      <a:r>
                        <a:rPr sz="1800">
                          <a:sym typeface="+mn-ea"/>
                        </a:rPr>
                        <a:t>annotations 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train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2975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2048 x 1024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 rowSpan="3">
                  <a:txBody>
                    <a:bodyPr/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数据集分别采集于</a:t>
                      </a:r>
                      <a:r>
                        <a:rPr lang="en-US" altLang="zh-CN"/>
                        <a:t>18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6</a:t>
                      </a:r>
                      <a:r>
                        <a:rPr lang="zh-CN" altLang="en-US"/>
                        <a:t>个</a:t>
                      </a:r>
                      <a:r>
                        <a:rPr lang="zh-CN" altLang="en-US"/>
                        <a:t>城市，按照城市名字进行划分；</a:t>
                      </a:r>
                      <a:endParaRPr lang="zh-CN" altLang="en-US"/>
                    </a:p>
                  </a:txBody>
                  <a:tcPr/>
                </a:tc>
              </a:tr>
              <a:tr h="45847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val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 500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2048 x 1024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</a:tr>
              <a:tr h="50673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test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  1525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2048 x 1024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</a:tr>
              <a:tr h="127000">
                <a:tc rowSpan="2">
                  <a:txBody>
                    <a:bodyPr/>
                    <a:p>
                      <a:pPr algn="ctr">
                        <a:buNone/>
                      </a:pPr>
                      <a:endParaRPr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sz="1800">
                          <a:sym typeface="+mn-ea"/>
                        </a:rPr>
                        <a:t>  coarse annotations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train</a:t>
                      </a: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20 000</a:t>
                      </a: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2048 x 1024</a:t>
                      </a:r>
                      <a:endParaRPr lang="en-US" altLang="zh-CN"/>
                    </a:p>
                  </a:txBody>
                  <a:tcPr/>
                </a:tc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用于弱监督；</a:t>
                      </a:r>
                      <a:endParaRPr lang="zh-CN" altLang="en-US"/>
                    </a:p>
                  </a:txBody>
                  <a:tcPr/>
                </a:tc>
              </a:tr>
              <a:tr h="12700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val</a:t>
                      </a:r>
                      <a:endParaRPr lang="en-US" altLang="zh-CN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3761105"/>
            <a:ext cx="4473575" cy="2228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05" y="3763010"/>
            <a:ext cx="4474210" cy="2237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7925" y="598043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fine annotations</a:t>
            </a:r>
            <a:endParaRPr lang="zh-CN" altLang="en-US" sz="2000" b="1"/>
          </a:p>
        </p:txBody>
      </p:sp>
      <p:sp>
        <p:nvSpPr>
          <p:cNvPr id="10" name="文本框 9"/>
          <p:cNvSpPr txBox="1"/>
          <p:nvPr/>
        </p:nvSpPr>
        <p:spPr>
          <a:xfrm>
            <a:off x="5784850" y="5942330"/>
            <a:ext cx="22479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sz="2000" b="1">
                <a:solidFill>
                  <a:schemeClr val="tx1"/>
                </a:solidFill>
                <a:sym typeface="+mn-ea"/>
              </a:rPr>
              <a:t> coarse annotations</a:t>
            </a:r>
            <a:endParaRPr lang="zh-CN" altLang="en-US" sz="20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3161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文件介绍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739775"/>
            <a:ext cx="2662555" cy="13315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72160" y="21050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_gtFine_color.png</a:t>
            </a:r>
            <a:endParaRPr lang="zh-CN" altLang="en-US"/>
          </a:p>
        </p:txBody>
      </p:sp>
      <p:pic>
        <p:nvPicPr>
          <p:cNvPr id="17" name="图片 16" descr="berlin_000000_000019_gtFine_instanceI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085" y="739775"/>
            <a:ext cx="2660650" cy="13309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96920" y="210502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_gtFine_instanceIds.png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868035" y="2070735"/>
            <a:ext cx="3028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_gtFine_instanceTrainIds.png</a:t>
            </a:r>
            <a:endParaRPr lang="zh-CN" altLang="en-US"/>
          </a:p>
        </p:txBody>
      </p:sp>
      <p:pic>
        <p:nvPicPr>
          <p:cNvPr id="20" name="图片 19" descr="berlin_000000_000019_gtFine_instanceTrainId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010" y="739775"/>
            <a:ext cx="2661285" cy="1330960"/>
          </a:xfrm>
          <a:prstGeom prst="rect">
            <a:avLst/>
          </a:prstGeom>
        </p:spPr>
      </p:pic>
      <p:pic>
        <p:nvPicPr>
          <p:cNvPr id="21" name="图片 20" descr="berlin_000000_000019_gtFine_labelId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" y="2563495"/>
            <a:ext cx="2662555" cy="13315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94360" y="39160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_gtFine_labelIds.png</a:t>
            </a:r>
            <a:endParaRPr lang="zh-CN" altLang="en-US"/>
          </a:p>
        </p:txBody>
      </p:sp>
      <p:pic>
        <p:nvPicPr>
          <p:cNvPr id="23" name="图片 22" descr="berlin_000000_000019_gtFine_labelTrainId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085" y="2563495"/>
            <a:ext cx="2706370" cy="13531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010" y="2563495"/>
            <a:ext cx="2661285" cy="13315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312160" y="3903345"/>
            <a:ext cx="3348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_gtFine_labelTrainIds.png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144895" y="38855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_gtFine_polygons.json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08305" y="4283710"/>
            <a:ext cx="749554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_gtFine_color.png：用于可视化，颜色与类别的对应关系在代码中已给出；</a:t>
            </a:r>
            <a:endParaRPr lang="zh-CN" altLang="en-US"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_gtFine_instaceIds.png：用于实例分割；</a:t>
            </a:r>
            <a:endParaRPr lang="zh-CN" altLang="en-US"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_gtFine_instanceTrainIds.png：用于实例分割的训练标签</a:t>
            </a:r>
            <a:endParaRPr lang="zh-CN" altLang="en-US"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_gtFine_labelIds.png</a:t>
            </a:r>
            <a:r>
              <a:rPr lang="zh-CN" altLang="en-US">
                <a:sym typeface="+mn-ea"/>
              </a:rPr>
              <a:t>：值为</a:t>
            </a:r>
            <a:r>
              <a:rPr lang="en-US" altLang="zh-CN">
                <a:sym typeface="+mn-ea"/>
              </a:rPr>
              <a:t>0-33，不同的值代表不同的类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_gtFine_labelTrainIds.png：由</a:t>
            </a:r>
            <a:r>
              <a:rPr lang="en-US" altLang="zh-CN">
                <a:sym typeface="+mn-ea"/>
              </a:rPr>
              <a:t>json</a:t>
            </a:r>
            <a:r>
              <a:rPr lang="zh-CN" altLang="en-US">
                <a:sym typeface="+mn-ea"/>
              </a:rPr>
              <a:t>文件生成，用于语义分割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_gtFine_polygons.json：标注文件，标注物体的类别和位置；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320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93725" y="1150620"/>
          <a:ext cx="79565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1411605"/>
                <a:gridCol w="1477645"/>
                <a:gridCol w="37877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</a:t>
                      </a:r>
                      <a:r>
                        <a:rPr lang="zh-CN" altLang="en-US"/>
                        <a:t>论文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patch</a:t>
                      </a:r>
                      <a:r>
                        <a:rPr lang="zh-CN" altLang="en-US"/>
                        <a:t>大小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训练类别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    </a:t>
                      </a:r>
                      <a:r>
                        <a:rPr lang="zh-CN" altLang="en-US"/>
                        <a:t>其他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PSPNet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\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19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分别使用精细标注和双标注的数据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PANet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zh-CN" altLang="en-US"/>
                        <a:t>768×768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19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没有使用粗标注的数据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DenseASPP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512 × 512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19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没有使用粗标注的数据，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多尺度测试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DFANet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1024 ×1024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19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没有使用粗标注的数据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RefineNet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\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19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在官网上测试结果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Deeplab v3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769</a:t>
                      </a: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769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19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验证集上测试</a:t>
                      </a:r>
                      <a:r>
                        <a:rPr lang="en-US" altLang="zh-CN"/>
                        <a:t>\</a:t>
                      </a:r>
                      <a:r>
                        <a:rPr lang="zh-CN" altLang="en-US"/>
                        <a:t>同时用粗标注的训练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2772000" y="876300"/>
            <a:ext cx="3600000" cy="3600000"/>
          </a:xfrm>
          <a:prstGeom prst="diamond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93850" y="4978520"/>
            <a:ext cx="5448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PASCAL VOC2012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86051" y="1891470"/>
            <a:ext cx="377189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</a:t>
            </a:r>
            <a:endParaRPr lang="en-US" altLang="zh-CN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sz="4800" b="1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TWO</a:t>
            </a:r>
            <a:endParaRPr lang="en-US" sz="4800" b="1" dirty="0" smtClean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flipV="1">
            <a:off x="2686051" y="772576"/>
            <a:ext cx="1800000" cy="1800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4286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 hidden="1"/>
          <p:cNvSpPr/>
          <p:nvPr/>
        </p:nvSpPr>
        <p:spPr>
          <a:xfrm>
            <a:off x="-1524000" y="485174"/>
            <a:ext cx="182880" cy="520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50" name="TextBox 27"/>
          <p:cNvSpPr txBox="1">
            <a:spLocks noChangeArrowheads="1"/>
          </p:cNvSpPr>
          <p:nvPr/>
        </p:nvSpPr>
        <p:spPr bwMode="auto">
          <a:xfrm>
            <a:off x="1012825" y="176213"/>
            <a:ext cx="2399030" cy="55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3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3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Freeform 5"/>
          <p:cNvSpPr/>
          <p:nvPr/>
        </p:nvSpPr>
        <p:spPr bwMode="auto">
          <a:xfrm>
            <a:off x="427038" y="220663"/>
            <a:ext cx="474662" cy="560387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113E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08585" y="6374130"/>
            <a:ext cx="9147175" cy="76200"/>
          </a:xfrm>
          <a:prstGeom prst="rect">
            <a:avLst/>
          </a:prstGeom>
          <a:solidFill>
            <a:srgbClr val="003366"/>
          </a:solidFill>
          <a:ln w="127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418580" y="6450330"/>
            <a:ext cx="5874385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1" kern="1200" cap="none" spc="-50" normalizeH="0" baseline="0" noProof="0" dirty="0">
                <a:solidFill>
                  <a:srgbClr val="00336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自然影像语义分割数据集调研</a:t>
            </a:r>
            <a:endParaRPr kumimoji="0" lang="zh-CN" sz="1600" b="1" kern="1200" cap="none" spc="-50" normalizeH="0" baseline="0" noProof="0" dirty="0">
              <a:solidFill>
                <a:srgbClr val="00336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4460" y="769620"/>
            <a:ext cx="78606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官网地址：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http://home.bharathh.info/pubs/codes/SBD/download.html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395" y="1209040"/>
            <a:ext cx="8704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论文名称：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 PASCAL Visual Object Classes (VOC) Challenge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5095" y="162750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目标类别：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类</a:t>
            </a:r>
            <a:r>
              <a:rPr 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（一类背景）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5095" y="2101215"/>
            <a:ext cx="869188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基本任务：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图像分类、目标检测、语义分割、动作分类、人体部件定位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355" y="2867025"/>
            <a:ext cx="74415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/>
              <a:t>Person:</a:t>
            </a:r>
            <a:r>
              <a:rPr lang="zh-CN" altLang="en-US" sz="2000"/>
              <a:t> person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 b="1"/>
              <a:t>Animal:</a:t>
            </a:r>
            <a:r>
              <a:rPr lang="zh-CN" altLang="en-US" sz="2000"/>
              <a:t> bird, cat, cow, dog, horse, sheep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 b="1"/>
              <a:t>Vehicle: </a:t>
            </a:r>
            <a:r>
              <a:rPr lang="zh-CN" altLang="en-US" sz="2000"/>
              <a:t>aeroplane, bicycle, boat, bus, car, motorbike, train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 b="1"/>
              <a:t>Indoor:</a:t>
            </a:r>
            <a:r>
              <a:rPr lang="zh-CN" altLang="en-US" sz="2000"/>
              <a:t> bottle, chair, dining table, potted plant, sofa, tv/monitor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utoUpdateAnimBg="0"/>
      <p:bldP spid="27651" grpId="0" bldLvl="0" animBg="1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5079</Words>
  <Application>WPS 演示</Application>
  <PresentationFormat>宽屏</PresentationFormat>
  <Paragraphs>638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Agency FB</vt:lpstr>
      <vt:lpstr>Calibri</vt:lpstr>
      <vt:lpstr>Times New Roman</vt:lpstr>
      <vt:lpstr>Arial</vt:lpstr>
      <vt:lpstr>Wingdings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Yolo</cp:lastModifiedBy>
  <cp:revision>292</cp:revision>
  <dcterms:created xsi:type="dcterms:W3CDTF">2015-03-26T07:55:00Z</dcterms:created>
  <dcterms:modified xsi:type="dcterms:W3CDTF">2019-08-02T14:12:37Z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